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Shape 56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" name="Shape 57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58" name="Shape 58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Shape 59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" name="Shape 60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61" name="Shape 61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" name="Shape 6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" name="Shape 9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1003650" y="9512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RipeOrWrong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597175" y="2065025"/>
            <a:ext cx="80877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Deep Learning Networks to Determine the Quality of Fruits and Vegetables Using Thermal Imaging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0" y="3060050"/>
            <a:ext cx="9144000" cy="11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Tyler Kaye ‘18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Advisor: Alan Kaplan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COS IW03: Random Apps of Kindness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129" y="73600"/>
            <a:ext cx="1124870" cy="9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11220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Implementation: FruitNet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700" y="1011225"/>
            <a:ext cx="6656601" cy="37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73850" y="132200"/>
            <a:ext cx="8796300" cy="7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Making The Process of Adding a New Fruit Seamless?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2340675" y="1061325"/>
            <a:ext cx="3947400" cy="47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GoogLeNet Re-Training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9" y="1539825"/>
            <a:ext cx="8440427" cy="24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idx="1" type="body"/>
          </p:nvPr>
        </p:nvSpPr>
        <p:spPr>
          <a:xfrm>
            <a:off x="252150" y="4112100"/>
            <a:ext cx="8639700" cy="68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script re-trains this model by just adding a final output layer and training just this layer → incredibly advanced feature detection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1323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Results: Cross Entropy Error Function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800" y="1011212"/>
            <a:ext cx="5856391" cy="3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1323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Results: Validation and Training Accuracy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25" y="839775"/>
            <a:ext cx="5927950" cy="41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Conclusions: FruitNet vs. GoogLeNet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73925" y="2000400"/>
            <a:ext cx="8823900" cy="256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/>
              <a:t>FruitNet outperformed GoogLeNet in terms of minimizing cross entropy loss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/>
              <a:t>They performed similarly in terms of training and validation error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/>
              <a:t>GoogLeNet makes re-training incredibly simple: 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AutoNum type="alphaLcPeriod"/>
            </a:pPr>
            <a:r>
              <a:rPr lang="en"/>
              <a:t>Faster, easier, and more efficient (already trained feature maps)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52750" y="1244000"/>
            <a:ext cx="8691300" cy="346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It is possible to detect below the surface bruising in apples, but it is more challenging to detect ripeness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By placing the model in a server as opposed to the physical application the model can be seamlessly updated to include new fruits and vegetables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Model also detects bruising on peaches, plums, tomatoes, and other similarly shaped fruits and vegetables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Objects and heat sources in the background (hands) limit the model’s ability to generalize and perform accurate inferences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Work: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963050"/>
            <a:ext cx="8520600" cy="162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Background stripping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Adding new fruits and vegetables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Implement </a:t>
            </a:r>
            <a:r>
              <a:rPr lang="en"/>
              <a:t>TensorFlow</a:t>
            </a:r>
            <a:r>
              <a:rPr lang="en"/>
              <a:t> locally on Android 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OPTIONAL: </a:t>
            </a:r>
            <a:r>
              <a:rPr lang="en"/>
              <a:t>Developer Flow: Add New Fruit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90" y="1859725"/>
            <a:ext cx="2291258" cy="412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Shape 224"/>
          <p:cNvGrpSpPr/>
          <p:nvPr/>
        </p:nvGrpSpPr>
        <p:grpSpPr>
          <a:xfrm>
            <a:off x="99347" y="2449700"/>
            <a:ext cx="1105620" cy="1130549"/>
            <a:chOff x="1174825" y="1915988"/>
            <a:chExt cx="1941048" cy="1567161"/>
          </a:xfrm>
        </p:grpSpPr>
        <p:sp>
          <p:nvSpPr>
            <p:cNvPr id="225" name="Shape 225"/>
            <p:cNvSpPr/>
            <p:nvPr/>
          </p:nvSpPr>
          <p:spPr>
            <a:xfrm>
              <a:off x="1174825" y="2158500"/>
              <a:ext cx="1871700" cy="1161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174875" y="2786550"/>
              <a:ext cx="1871700" cy="696600"/>
            </a:xfrm>
            <a:prstGeom prst="ellipse">
              <a:avLst/>
            </a:prstGeom>
            <a:solidFill>
              <a:srgbClr val="FF9900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174875" y="2512375"/>
              <a:ext cx="1871700" cy="696600"/>
            </a:xfrm>
            <a:prstGeom prst="ellipse">
              <a:avLst/>
            </a:prstGeom>
            <a:solidFill>
              <a:srgbClr val="FF9900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174875" y="2223450"/>
              <a:ext cx="1871700" cy="696600"/>
            </a:xfrm>
            <a:prstGeom prst="ellipse">
              <a:avLst/>
            </a:prstGeom>
            <a:solidFill>
              <a:srgbClr val="FF9900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174873" y="1915988"/>
              <a:ext cx="1941000" cy="696600"/>
            </a:xfrm>
            <a:prstGeom prst="ellipse">
              <a:avLst/>
            </a:prstGeom>
            <a:solidFill>
              <a:srgbClr val="FF9900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50 Images</a:t>
              </a:r>
            </a:p>
          </p:txBody>
        </p:sp>
      </p:grpSp>
      <p:grpSp>
        <p:nvGrpSpPr>
          <p:cNvPr id="230" name="Shape 230"/>
          <p:cNvGrpSpPr/>
          <p:nvPr/>
        </p:nvGrpSpPr>
        <p:grpSpPr>
          <a:xfrm>
            <a:off x="2067948" y="2272636"/>
            <a:ext cx="1371805" cy="1485055"/>
            <a:chOff x="1174825" y="1915975"/>
            <a:chExt cx="1871750" cy="1567175"/>
          </a:xfrm>
        </p:grpSpPr>
        <p:sp>
          <p:nvSpPr>
            <p:cNvPr id="231" name="Shape 231"/>
            <p:cNvSpPr/>
            <p:nvPr/>
          </p:nvSpPr>
          <p:spPr>
            <a:xfrm>
              <a:off x="1174825" y="2158500"/>
              <a:ext cx="1871700" cy="1161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174875" y="2786550"/>
              <a:ext cx="1871700" cy="696600"/>
            </a:xfrm>
            <a:prstGeom prst="ellipse">
              <a:avLst/>
            </a:prstGeom>
            <a:solidFill>
              <a:srgbClr val="6AA84F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174875" y="2512375"/>
              <a:ext cx="1871700" cy="696600"/>
            </a:xfrm>
            <a:prstGeom prst="ellipse">
              <a:avLst/>
            </a:prstGeom>
            <a:solidFill>
              <a:srgbClr val="6AA84F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174875" y="2223450"/>
              <a:ext cx="1871700" cy="696600"/>
            </a:xfrm>
            <a:prstGeom prst="ellipse">
              <a:avLst/>
            </a:prstGeom>
            <a:solidFill>
              <a:srgbClr val="6AA84F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174875" y="1915975"/>
              <a:ext cx="1871700" cy="696600"/>
            </a:xfrm>
            <a:prstGeom prst="ellipse">
              <a:avLst/>
            </a:prstGeom>
            <a:solidFill>
              <a:srgbClr val="6AA84F"/>
            </a:solidFill>
            <a:ln cap="flat" cmpd="sng" w="28575">
              <a:solidFill>
                <a:srgbClr val="35374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30,000 Images</a:t>
              </a:r>
            </a:p>
          </p:txBody>
        </p:sp>
      </p:grpSp>
      <p:cxnSp>
        <p:nvCxnSpPr>
          <p:cNvPr id="236" name="Shape 236"/>
          <p:cNvCxnSpPr/>
          <p:nvPr/>
        </p:nvCxnSpPr>
        <p:spPr>
          <a:xfrm>
            <a:off x="1294391" y="3011355"/>
            <a:ext cx="7737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 txBox="1"/>
          <p:nvPr/>
        </p:nvSpPr>
        <p:spPr>
          <a:xfrm>
            <a:off x="1205000" y="2616650"/>
            <a:ext cx="773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125" y="3014950"/>
            <a:ext cx="853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Pipeline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61277" y="2330660"/>
            <a:ext cx="1748184" cy="137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3598475" y="3015115"/>
            <a:ext cx="7737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3511449" y="2616650"/>
            <a:ext cx="853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519125" y="3015125"/>
            <a:ext cx="853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cxnSp>
        <p:nvCxnSpPr>
          <p:cNvPr id="243" name="Shape 243"/>
          <p:cNvCxnSpPr/>
          <p:nvPr/>
        </p:nvCxnSpPr>
        <p:spPr>
          <a:xfrm>
            <a:off x="6377850" y="3014940"/>
            <a:ext cx="7737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4" name="Shape 244"/>
          <p:cNvSpPr txBox="1"/>
          <p:nvPr/>
        </p:nvSpPr>
        <p:spPr>
          <a:xfrm>
            <a:off x="6298475" y="2616650"/>
            <a:ext cx="1066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 model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6298400" y="2979925"/>
            <a:ext cx="1021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</a:t>
            </a:r>
            <a:r>
              <a:rPr lang="en"/>
              <a:t>n server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947" y="2390175"/>
            <a:ext cx="1475901" cy="12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70525" y="1497300"/>
            <a:ext cx="8661900" cy="21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 Dept. of Agriculture estimates that retailers lose ~$15 billion in fruit and ~$18 billion in vegetables due to quality standards. (2011)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25% of fruits and vegetables are thrown out in the US, 2/3 of which are due to poor quality </a:t>
            </a:r>
          </a:p>
          <a:p>
            <a:pPr indent="-3048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200"/>
              <a:t>D. Gunders, “Wasted: How america is losing up to 40 percent of its food from farm to fork to landfill.”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Poor Quality Fruits == Waste of Time and Money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541975" y="1956300"/>
            <a:ext cx="7922100" cy="123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P</a:t>
            </a:r>
            <a:r>
              <a:rPr lang="en" sz="2400"/>
              <a:t>revent consumers from wasting time and money on un-ripened and/or blemished fruits and vegetables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64475" y="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 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625225" y="2816200"/>
            <a:ext cx="4361700" cy="222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200" u="sng">
                <a:solidFill>
                  <a:srgbClr val="000000"/>
                </a:solidFill>
              </a:rPr>
              <a:t>Consumer</a:t>
            </a:r>
            <a:r>
              <a:rPr b="1" lang="en" sz="1200" u="sng">
                <a:solidFill>
                  <a:srgbClr val="000000"/>
                </a:solidFill>
              </a:rPr>
              <a:t> Applications: </a:t>
            </a: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A. Wahi et al:  “Wisci: Wireless spectrometer.” (2016)</a:t>
            </a: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L. Rothman, “This pocket-sized sensor will tell you when fruit is ripe.” (2014)</a:t>
            </a: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WISci and Scio: Hardware application to build portable spectrometers </a:t>
            </a: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Determine chlorophyll composition → ripeness</a:t>
            </a:r>
            <a:r>
              <a:rPr lang="en">
                <a:solidFill>
                  <a:srgbClr val="000000"/>
                </a:solidFill>
              </a:rPr>
              <a:t> = </a:t>
            </a:r>
            <a:r>
              <a:rPr lang="en" sz="1200">
                <a:solidFill>
                  <a:srgbClr val="000000"/>
                </a:solidFill>
              </a:rPr>
              <a:t>No machine learning techniques </a:t>
            </a: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>
                <a:solidFill>
                  <a:srgbClr val="000000"/>
                </a:solidFill>
              </a:rPr>
              <a:t>Problem</a:t>
            </a:r>
            <a:r>
              <a:rPr lang="en" sz="1200">
                <a:solidFill>
                  <a:srgbClr val="000000"/>
                </a:solidFill>
              </a:rPr>
              <a:t>: Spectrometers will not be portable or cost-effective in the near future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625225" y="663100"/>
            <a:ext cx="4361700" cy="2046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 u="sng">
                <a:solidFill>
                  <a:srgbClr val="000000"/>
                </a:solidFill>
              </a:rPr>
              <a:t>Visual Detection: </a:t>
            </a:r>
          </a:p>
          <a:p>
            <a:pPr indent="-3048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T. Susnjak, et al: “A Decomposition Machine-learning Strategy for Automated Fruit Grading” (2013)</a:t>
            </a:r>
          </a:p>
          <a:p>
            <a:pPr indent="-228600" lvl="1" marL="914400" rtl="0" algn="l">
              <a:spcBef>
                <a:spcPts val="0"/>
              </a:spcBef>
              <a:buClr>
                <a:srgbClr val="000000"/>
              </a:buClr>
              <a:buAutoNum type="alphaLcPeriod"/>
            </a:pPr>
            <a:r>
              <a:rPr lang="en">
                <a:solidFill>
                  <a:srgbClr val="000000"/>
                </a:solidFill>
              </a:rPr>
              <a:t>ML </a:t>
            </a:r>
            <a:r>
              <a:rPr lang="en">
                <a:solidFill>
                  <a:srgbClr val="000000"/>
                </a:solidFill>
              </a:rPr>
              <a:t>successful identifying visible blemishes </a:t>
            </a:r>
          </a:p>
          <a:p>
            <a:pPr indent="-304800" lvl="0" marL="45720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N. El-Bendary et al. , “Using machine learning techniques for evaluating tomato ripeness.”  (2014)</a:t>
            </a:r>
          </a:p>
          <a:p>
            <a:pPr indent="-304800" lvl="1" marL="914400" rtl="0" algn="l"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Visual spectrum is not sufficient for detection of bruising / ripeness of tomatoes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164475" y="2816200"/>
            <a:ext cx="4361700" cy="2220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 u="sng">
                <a:solidFill>
                  <a:srgbClr val="000000"/>
                </a:solidFill>
              </a:rPr>
              <a:t>Spectral Detection: 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H.Wang et al. “Fruit Quality Evaluation Using Spectroscopy Technology: A Review” (2015)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AutoNum type="alphaLcPeriod"/>
            </a:pPr>
            <a:r>
              <a:rPr lang="en">
                <a:solidFill>
                  <a:srgbClr val="000000"/>
                </a:solidFill>
              </a:rPr>
              <a:t>Use spectroscopy, multispectral imaging, and hyperspectral imaging → “chemometrics”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 J. Qin and R. Lu, “Detection of pits in tart cherries by hyperspectral transmission imaging,” (2005)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Spectral imaging capable of pit detection</a:t>
            </a:r>
          </a:p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164475" y="663100"/>
            <a:ext cx="4361700" cy="204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200" u="sng">
                <a:solidFill>
                  <a:srgbClr val="000000"/>
                </a:solidFill>
              </a:rPr>
              <a:t>Thermal Detection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S. Sumriddetchkajorn et al: “Two-dimensional fruit ripeness estimation using thermal imaging.” (2013)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lphaLcPeriod"/>
            </a:pPr>
            <a:r>
              <a:rPr lang="en">
                <a:solidFill>
                  <a:srgbClr val="000000"/>
                </a:solidFill>
              </a:rPr>
              <a:t>Thermal imaging over 4 minutes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me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AutoNum type="alphaLcPeriod"/>
            </a:pPr>
            <a:r>
              <a:rPr lang="en">
                <a:solidFill>
                  <a:srgbClr val="000000"/>
                </a:solidFill>
              </a:rPr>
              <a:t>Convert radiant flux to a measure of thermal emissivity in order to tell ripeness of batch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52700" y="1727300"/>
            <a:ext cx="83796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Combine mobile thermal imaging technology and machine learning capabilities to improve the detection of poor fruit quality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Initially focus just on apples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 a modularized framework to seamlessly add new fruits and vegetables to the model and application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AutoNum type="arabicPeriod"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90675" y="1323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Implementation: System Architecture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010622"/>
            <a:ext cx="7117626" cy="38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9725" y="1323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Implementation: Mobile Application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996562" y="1313475"/>
            <a:ext cx="4114800" cy="7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Alert user of the output of the classifier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Keep track of how much money is saved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912" y="2135850"/>
            <a:ext cx="1592125" cy="283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835" y="188527"/>
            <a:ext cx="912064" cy="7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50" y="959825"/>
            <a:ext cx="4701075" cy="38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Implementation: Classifier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Python server running in AWS EC2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Takes photo → resizes → </a:t>
            </a:r>
            <a:r>
              <a:rPr lang="en"/>
              <a:t>runs</a:t>
            </a:r>
            <a:r>
              <a:rPr lang="en"/>
              <a:t> through neural network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Send back the results of the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Problems: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How to train the model?  	→ 	Image pipeline for dataset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What model to use?         	→ 	FruitNet or GoogLeNet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59550" y="855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Implementation: DataSet and Image Pipeline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8599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Want to train the network with images from FLIR camera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Turn 50 images into 30,000 permutations with SeamCarver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Teach translational and rotational invariance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50" y="1909025"/>
            <a:ext cx="1903157" cy="2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921075" y="4632100"/>
            <a:ext cx="1742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Original image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325" y="1856225"/>
            <a:ext cx="2081874" cy="2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6774449" y="4632100"/>
            <a:ext cx="2369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12 Sample permutations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10050" y="2172412"/>
            <a:ext cx="45405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Pseudo Algorithm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each image in dataset: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Generate 100 permutations using SeamCarver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For each permutation: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	Generate 6 rotations of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